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7" r:id="rId2"/>
    <p:sldId id="400" r:id="rId3"/>
    <p:sldId id="394" r:id="rId4"/>
    <p:sldId id="399" r:id="rId5"/>
    <p:sldId id="289" r:id="rId6"/>
    <p:sldId id="372" r:id="rId7"/>
    <p:sldId id="373" r:id="rId8"/>
    <p:sldId id="392" r:id="rId9"/>
    <p:sldId id="365" r:id="rId10"/>
    <p:sldId id="419" r:id="rId11"/>
    <p:sldId id="374" r:id="rId12"/>
    <p:sldId id="396" r:id="rId13"/>
    <p:sldId id="375" r:id="rId14"/>
    <p:sldId id="397" r:id="rId15"/>
    <p:sldId id="376" r:id="rId16"/>
    <p:sldId id="377" r:id="rId17"/>
    <p:sldId id="382" r:id="rId18"/>
    <p:sldId id="418" r:id="rId19"/>
    <p:sldId id="412" r:id="rId20"/>
    <p:sldId id="413" r:id="rId21"/>
    <p:sldId id="414" r:id="rId22"/>
    <p:sldId id="415" r:id="rId23"/>
    <p:sldId id="416" r:id="rId24"/>
    <p:sldId id="417" r:id="rId25"/>
    <p:sldId id="420" r:id="rId26"/>
    <p:sldId id="421" r:id="rId27"/>
    <p:sldId id="422" r:id="rId28"/>
    <p:sldId id="423" r:id="rId29"/>
    <p:sldId id="424" r:id="rId30"/>
    <p:sldId id="425" r:id="rId31"/>
    <p:sldId id="426" r:id="rId32"/>
    <p:sldId id="427" r:id="rId33"/>
    <p:sldId id="428" r:id="rId34"/>
    <p:sldId id="367" r:id="rId35"/>
    <p:sldId id="386" r:id="rId36"/>
    <p:sldId id="384" r:id="rId37"/>
    <p:sldId id="385" r:id="rId38"/>
    <p:sldId id="388" r:id="rId39"/>
    <p:sldId id="387" r:id="rId40"/>
    <p:sldId id="401" r:id="rId41"/>
    <p:sldId id="389" r:id="rId42"/>
    <p:sldId id="402" r:id="rId43"/>
    <p:sldId id="404" r:id="rId44"/>
    <p:sldId id="405" r:id="rId45"/>
    <p:sldId id="406" r:id="rId46"/>
    <p:sldId id="407" r:id="rId47"/>
    <p:sldId id="395" r:id="rId48"/>
    <p:sldId id="390" r:id="rId49"/>
    <p:sldId id="391" r:id="rId50"/>
    <p:sldId id="408" r:id="rId51"/>
    <p:sldId id="409" r:id="rId52"/>
    <p:sldId id="410" r:id="rId53"/>
    <p:sldId id="346" r:id="rId54"/>
    <p:sldId id="259" r:id="rId5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41" autoAdjust="0"/>
    <p:restoredTop sz="94828" autoAdjust="0"/>
  </p:normalViewPr>
  <p:slideViewPr>
    <p:cSldViewPr>
      <p:cViewPr varScale="1">
        <p:scale>
          <a:sx n="83" d="100"/>
          <a:sy n="83" d="100"/>
        </p:scale>
        <p:origin x="1267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6776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989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521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1908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728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383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3458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152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4249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385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91561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0411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407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282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1665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684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918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5889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2691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204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721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7840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0934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5495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9953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2700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4349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3169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9429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1800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04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284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4459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5170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7537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4974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4852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0689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070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4981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3560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1438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529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미리 주차 공간이 있는지 확인할 뿐만 아니라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본인이 볼 일을 마치고 나올 때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그 위치를 파악하고 있어 주차장에서 본인의 차량을 찾아가기 쉬워지며 또한   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미리 그 자리에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중 주차 차량이 있는지 확인하여 바로 차를 뺄 수 있는</a:t>
            </a:r>
            <a:endParaRPr lang="en-US" altLang="ko-KR" dirty="0" smtClean="0"/>
          </a:p>
          <a:p>
            <a:r>
              <a:rPr lang="ko-KR" altLang="en-US" dirty="0" smtClean="0"/>
              <a:t> 상황인지 확인하여 관리자에게 신호를 보냄으로써 운전자가 주차장 이용에 있 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어서 불편을 최소화  시킬 수 있는 서비스입니다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9429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461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72446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86368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83693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063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251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485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30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0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50" dirty="0" err="1" smtClean="0">
                <a:solidFill>
                  <a:schemeClr val="bg1"/>
                </a:solidFill>
              </a:rPr>
              <a:t>IoT</a:t>
            </a:r>
            <a:r>
              <a:rPr lang="en-US" altLang="ko-KR" sz="3600" b="1" spc="-150" dirty="0" smtClean="0">
                <a:solidFill>
                  <a:schemeClr val="bg1"/>
                </a:solidFill>
              </a:rPr>
              <a:t> </a:t>
            </a:r>
            <a:r>
              <a:rPr lang="ko-KR" altLang="en-US" sz="3600" b="1" spc="-150" dirty="0" smtClean="0">
                <a:solidFill>
                  <a:schemeClr val="bg1"/>
                </a:solidFill>
              </a:rPr>
              <a:t>스마트 주차장</a:t>
            </a:r>
            <a:endParaRPr lang="ko-KR" altLang="en-US" sz="36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848" y="4149080"/>
            <a:ext cx="27363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 smtClean="0">
                <a:solidFill>
                  <a:schemeClr val="bg1"/>
                </a:solidFill>
              </a:rPr>
              <a:t>2014136005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권영일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2014136007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김기백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 smtClean="0">
                <a:solidFill>
                  <a:schemeClr val="bg1"/>
                </a:solidFill>
              </a:rPr>
              <a:t>2014136047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박명우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dist"/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	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IOT </a:t>
            </a:r>
            <a:r>
              <a:rPr lang="ko-KR" altLang="en-US" sz="1400" b="1" dirty="0" smtClean="0">
                <a:solidFill>
                  <a:schemeClr val="tx2">
                    <a:lumMod val="50000"/>
                  </a:schemeClr>
                </a:solidFill>
              </a:rPr>
              <a:t>개론 및 실습</a:t>
            </a:r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1400" b="1" dirty="0" smtClean="0">
                <a:solidFill>
                  <a:schemeClr val="tx2">
                    <a:lumMod val="50000"/>
                  </a:schemeClr>
                </a:solidFill>
              </a:rPr>
              <a:t>최종 발표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5816" y="5922421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  <a:r>
              <a:rPr lang="ko-KR" altLang="en-US" b="1" dirty="0" smtClean="0">
                <a:solidFill>
                  <a:schemeClr val="bg1"/>
                </a:solidFill>
              </a:rPr>
              <a:t>조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8680" y="585549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8680" y="312602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전체 시스템 디자인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857891" y="1269625"/>
            <a:ext cx="2884759" cy="460851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어플리케이션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안드로이드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스튜디오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9020" y="1340768"/>
            <a:ext cx="2593916" cy="20924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출입 관리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 err="1" smtClean="0">
                <a:solidFill>
                  <a:prstClr val="black"/>
                </a:solidFill>
              </a:rPr>
              <a:t>서보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모터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초음파 </a:t>
            </a:r>
            <a:r>
              <a:rPr lang="ko-KR" altLang="en-US" dirty="0">
                <a:solidFill>
                  <a:prstClr val="black"/>
                </a:solidFill>
              </a:rPr>
              <a:t>센서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LED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8893" y="3919617"/>
            <a:ext cx="2593916" cy="19442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주차 공간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인식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조도센서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18680" y="3069995"/>
            <a:ext cx="2034631" cy="100777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카메라 모듈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mqtt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broker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" name="꺾인 연결선 9"/>
          <p:cNvCxnSpPr/>
          <p:nvPr/>
        </p:nvCxnSpPr>
        <p:spPr>
          <a:xfrm rot="16200000" flipH="1">
            <a:off x="2924181" y="1952571"/>
            <a:ext cx="1272292" cy="903127"/>
          </a:xfrm>
          <a:prstGeom prst="bentConnector3">
            <a:avLst>
              <a:gd name="adj1" fmla="val -817"/>
            </a:avLst>
          </a:prstGeom>
          <a:ln w="25400">
            <a:solidFill>
              <a:srgbClr val="1737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4" idx="3"/>
          </p:cNvCxnSpPr>
          <p:nvPr/>
        </p:nvCxnSpPr>
        <p:spPr>
          <a:xfrm flipV="1">
            <a:off x="3092809" y="4077767"/>
            <a:ext cx="903128" cy="813958"/>
          </a:xfrm>
          <a:prstGeom prst="bentConnector3">
            <a:avLst>
              <a:gd name="adj1" fmla="val 100113"/>
            </a:avLst>
          </a:prstGeom>
          <a:ln w="25400">
            <a:solidFill>
              <a:srgbClr val="1737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/>
          <p:nvPr/>
        </p:nvCxnSpPr>
        <p:spPr>
          <a:xfrm rot="10800000">
            <a:off x="5009875" y="4077766"/>
            <a:ext cx="848016" cy="813958"/>
          </a:xfrm>
          <a:prstGeom prst="bentConnector3">
            <a:avLst>
              <a:gd name="adj1" fmla="val 99013"/>
            </a:avLst>
          </a:prstGeom>
          <a:ln w="25400">
            <a:solidFill>
              <a:srgbClr val="1737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07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9738" y="55153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9738" y="274536"/>
            <a:ext cx="1842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개별 </a:t>
            </a:r>
            <a:r>
              <a:rPr lang="ko-KR" altLang="en-US" sz="1200" b="1" spc="-15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기기 설명 및 동작 사진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8142" y="1341798"/>
            <a:ext cx="2078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어플리케이션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1905" y="5285757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사용자</a:t>
            </a:r>
            <a:r>
              <a:rPr lang="en-US" altLang="ko-KR" sz="1600" dirty="0"/>
              <a:t>/ </a:t>
            </a:r>
            <a:r>
              <a:rPr lang="ko-KR" altLang="en-US" sz="1600" dirty="0" smtClean="0"/>
              <a:t>관리자 구분</a:t>
            </a:r>
            <a:endParaRPr lang="en-US" altLang="ko-KR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60138" y="5543477"/>
            <a:ext cx="31683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E</a:t>
            </a:r>
            <a:r>
              <a:rPr lang="en-US" altLang="ko-KR" sz="1600" dirty="0" err="1" smtClean="0"/>
              <a:t>ditText</a:t>
            </a:r>
            <a:r>
              <a:rPr lang="ko-KR" altLang="en-US" sz="1600" dirty="0" smtClean="0"/>
              <a:t>에 사용자 차량 번호</a:t>
            </a:r>
            <a:endParaRPr lang="en-US" altLang="ko-KR" sz="1600" dirty="0" smtClean="0"/>
          </a:p>
          <a:p>
            <a:r>
              <a:rPr lang="ko-KR" altLang="en-US" sz="1600" dirty="0" smtClean="0"/>
              <a:t> 입력</a:t>
            </a:r>
            <a:endParaRPr lang="en-US" altLang="ko-KR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290508" y="5338024"/>
            <a:ext cx="2793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주차장 </a:t>
            </a:r>
            <a:r>
              <a:rPr lang="ko-KR" altLang="en-US" sz="1600" dirty="0" smtClean="0"/>
              <a:t>내부</a:t>
            </a:r>
            <a:endParaRPr lang="en-US" altLang="ko-KR" sz="1600" dirty="0" smtClean="0"/>
          </a:p>
          <a:p>
            <a:r>
              <a:rPr lang="ko-KR" altLang="en-US" sz="1600" dirty="0" smtClean="0"/>
              <a:t> </a:t>
            </a:r>
            <a:r>
              <a:rPr lang="ko-KR" altLang="en-US" sz="1600" dirty="0"/>
              <a:t>현재 비어 있는 위치 확인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25242" y="5281866"/>
            <a:ext cx="32038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Camera </a:t>
            </a:r>
            <a:r>
              <a:rPr lang="ko-KR" altLang="en-US" sz="1600" dirty="0"/>
              <a:t>버튼으로 차량 </a:t>
            </a:r>
            <a:r>
              <a:rPr lang="ko-KR" altLang="en-US" sz="1600" dirty="0" smtClean="0"/>
              <a:t>주변</a:t>
            </a:r>
            <a:endParaRPr lang="en-US" altLang="ko-KR" sz="1600" dirty="0" smtClean="0"/>
          </a:p>
          <a:p>
            <a:r>
              <a:rPr lang="ko-KR" altLang="en-US" sz="1600" dirty="0" smtClean="0"/>
              <a:t> </a:t>
            </a:r>
            <a:r>
              <a:rPr lang="ko-KR" altLang="en-US" sz="1600" dirty="0"/>
              <a:t>이중 주차 </a:t>
            </a:r>
            <a:r>
              <a:rPr lang="ko-KR" altLang="en-US" sz="1600" dirty="0" smtClean="0"/>
              <a:t>확인</a:t>
            </a:r>
            <a:endParaRPr lang="en-US" altLang="ko-KR" sz="1600" dirty="0" smtClean="0"/>
          </a:p>
          <a:p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출차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불가 시 관리자에게 </a:t>
            </a:r>
            <a:r>
              <a:rPr lang="ko-KR" altLang="en-US" sz="1600" dirty="0"/>
              <a:t>신호</a:t>
            </a:r>
            <a:endParaRPr lang="en-US" altLang="ko-KR" sz="1600" dirty="0"/>
          </a:p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23243" y="1713667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사용자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59" y="2458951"/>
            <a:ext cx="2683933" cy="26403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508" y="2458951"/>
            <a:ext cx="2659725" cy="26465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329" y="2458380"/>
            <a:ext cx="2448272" cy="264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9891" y="59397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9738" y="274536"/>
            <a:ext cx="1842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개별 </a:t>
            </a:r>
            <a:r>
              <a:rPr kumimoji="0" lang="ko-KR" altLang="en-US" sz="1200" b="1" i="0" u="none" strike="noStrike" kern="120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기기 설명 및 동작 사진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904" y="1700808"/>
            <a:ext cx="2207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어플리케이션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5451" y="5242293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사용자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 구분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31840" y="5242293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관리자가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출차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요청을 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보낸 차량 위치 파악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62048" y="2070283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관리자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24128" y="5357382"/>
            <a:ext cx="50040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600" dirty="0" smtClean="0">
                <a:solidFill>
                  <a:prstClr val="black"/>
                </a:solidFill>
              </a:rPr>
              <a:t>주차장 내부의 상황을 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lvl="0"/>
            <a:r>
              <a:rPr lang="ko-KR" altLang="en-US" sz="1600" dirty="0" smtClean="0">
                <a:solidFill>
                  <a:prstClr val="black"/>
                </a:solidFill>
              </a:rPr>
              <a:t>고려하여 이중 주차가 가능하도록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lvl="0"/>
            <a:r>
              <a:rPr lang="ko-KR" altLang="en-US" sz="1600" dirty="0" err="1" smtClean="0">
                <a:solidFill>
                  <a:prstClr val="black"/>
                </a:solidFill>
              </a:rPr>
              <a:t>만차</a:t>
            </a:r>
            <a:r>
              <a:rPr lang="ko-KR" altLang="en-US" sz="1600" dirty="0" smtClean="0">
                <a:solidFill>
                  <a:prstClr val="black"/>
                </a:solidFill>
              </a:rPr>
              <a:t> 수 증가 </a:t>
            </a:r>
            <a:r>
              <a:rPr lang="ko-KR" altLang="en-US" sz="1600" dirty="0">
                <a:solidFill>
                  <a:prstClr val="black"/>
                </a:solidFill>
              </a:rPr>
              <a:t>허용 </a:t>
            </a:r>
          </a:p>
          <a:p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92" y="2806254"/>
            <a:ext cx="2508055" cy="21836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15" y="2813855"/>
            <a:ext cx="2279601" cy="21760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362" y="3703471"/>
            <a:ext cx="2456545" cy="158834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363" y="1584618"/>
            <a:ext cx="2456545" cy="19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0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9891" y="59397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904" y="1700808"/>
            <a:ext cx="386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lang="ko-KR" altLang="en-US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라즈베리파이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출입관리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9738" y="274536"/>
            <a:ext cx="1842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개별 </a:t>
            </a:r>
            <a:r>
              <a:rPr lang="ko-KR" altLang="en-US" sz="1200" b="1" spc="-15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기기 설명 및 동작 사진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9806" y="5024283"/>
            <a:ext cx="35042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dirty="0" smtClean="0"/>
              <a:t>  </a:t>
            </a:r>
            <a:r>
              <a:rPr lang="ko-KR" altLang="en-US" sz="1600" dirty="0" smtClean="0"/>
              <a:t>주차 가능 시 </a:t>
            </a:r>
            <a:r>
              <a:rPr lang="en-US" altLang="ko-KR" sz="1600" dirty="0"/>
              <a:t>led </a:t>
            </a:r>
            <a:r>
              <a:rPr lang="ko-KR" altLang="en-US" sz="1600" dirty="0" smtClean="0"/>
              <a:t>녹색등 점등</a:t>
            </a:r>
            <a:endParaRPr lang="en-US" altLang="ko-KR" sz="1600" dirty="0" smtClean="0"/>
          </a:p>
          <a:p>
            <a:pPr lvl="0">
              <a:defRPr/>
            </a:pPr>
            <a:endParaRPr lang="en-US" altLang="ko-KR" sz="1600" dirty="0"/>
          </a:p>
          <a:p>
            <a:pPr lvl="0">
              <a:defRPr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04" y="2345931"/>
            <a:ext cx="1996613" cy="21468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86" y="2345931"/>
            <a:ext cx="1944216" cy="21468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288200"/>
            <a:ext cx="1728192" cy="214687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503411" y="3314894"/>
            <a:ext cx="792088" cy="432048"/>
          </a:xfrm>
          <a:prstGeom prst="rightArrow">
            <a:avLst/>
          </a:prstGeom>
          <a:solidFill>
            <a:schemeClr val="accent3"/>
          </a:solidFill>
        </p:spPr>
        <p:txBody>
          <a:bodyPr wrap="none" rtlCol="0" anchor="ctr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79116" y="5024283"/>
            <a:ext cx="32450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prstClr val="black"/>
                </a:solidFill>
              </a:rPr>
              <a:t>주차장 현재 </a:t>
            </a:r>
            <a:r>
              <a:rPr lang="ko-KR" altLang="en-US" sz="1600" dirty="0">
                <a:solidFill>
                  <a:prstClr val="black"/>
                </a:solidFill>
              </a:rPr>
              <a:t>차량 수 증가</a:t>
            </a:r>
            <a:endParaRPr lang="en-US" altLang="ko-KR" sz="1600" dirty="0">
              <a:solidFill>
                <a:prstClr val="black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792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9891" y="59397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904" y="1700808"/>
            <a:ext cx="386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출입관리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9738" y="274536"/>
            <a:ext cx="1842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개별 </a:t>
            </a:r>
            <a:r>
              <a:rPr kumimoji="0" lang="ko-KR" altLang="en-US" sz="1200" b="1" i="0" u="none" strike="noStrike" kern="120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기기 설명 및 동작 사진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83968" y="3224979"/>
            <a:ext cx="4502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만차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일</a:t>
            </a:r>
            <a:r>
              <a:rPr kumimoji="0" lang="ko-KR" altLang="en-US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때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led </a:t>
            </a:r>
            <a:r>
              <a:rPr lang="ko-KR" altLang="en-US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적색등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점등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주차장 입차 불가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69" y="2420888"/>
            <a:ext cx="278756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1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9738" y="55153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904" y="1700808"/>
            <a:ext cx="386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주차 공간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인식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648" y="208756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9738" y="274536"/>
            <a:ext cx="1842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개별 </a:t>
            </a:r>
            <a:r>
              <a:rPr lang="ko-KR" altLang="en-US" sz="1200" b="1" spc="-15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기기 설명 및 동작 사진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5175" y="5416338"/>
            <a:ext cx="2760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 err="1" smtClean="0">
                <a:solidFill>
                  <a:prstClr val="black"/>
                </a:solidFill>
              </a:rPr>
              <a:t>어플과</a:t>
            </a:r>
            <a:r>
              <a:rPr lang="ko-KR" altLang="en-US" dirty="0" smtClean="0">
                <a:solidFill>
                  <a:prstClr val="black"/>
                </a:solidFill>
              </a:rPr>
              <a:t> 연동하여 어느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0"/>
            <a:r>
              <a:rPr lang="ko-KR" altLang="en-US" dirty="0" smtClean="0">
                <a:solidFill>
                  <a:prstClr val="black"/>
                </a:solidFill>
              </a:rPr>
              <a:t>위치에 </a:t>
            </a:r>
            <a:r>
              <a:rPr lang="ko-KR" altLang="en-US" dirty="0">
                <a:solidFill>
                  <a:prstClr val="black"/>
                </a:solidFill>
              </a:rPr>
              <a:t>주차 </a:t>
            </a:r>
            <a:r>
              <a:rPr lang="ko-KR" altLang="en-US" dirty="0" smtClean="0">
                <a:solidFill>
                  <a:prstClr val="black"/>
                </a:solidFill>
              </a:rPr>
              <a:t>가능한지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0"/>
            <a:r>
              <a:rPr lang="ko-KR" altLang="en-US" dirty="0" smtClean="0">
                <a:solidFill>
                  <a:prstClr val="black"/>
                </a:solidFill>
              </a:rPr>
              <a:t>확인 가능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4972" y="5567413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 smtClean="0">
                <a:solidFill>
                  <a:prstClr val="black"/>
                </a:solidFill>
              </a:rPr>
              <a:t>조도 센서를 이용하여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0"/>
            <a:r>
              <a:rPr lang="ko-KR" altLang="en-US" dirty="0" smtClean="0">
                <a:solidFill>
                  <a:prstClr val="black"/>
                </a:solidFill>
              </a:rPr>
              <a:t>주차된 차량 인식 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6"/>
          <a:stretch/>
        </p:blipFill>
        <p:spPr>
          <a:xfrm>
            <a:off x="818558" y="2321445"/>
            <a:ext cx="4534812" cy="30335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823" y="2321445"/>
            <a:ext cx="3138934" cy="30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0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9891" y="59397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904" y="1700808"/>
            <a:ext cx="465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카메라 관리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서버 관리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584" y="2348880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9738" y="274536"/>
            <a:ext cx="1842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개별 </a:t>
            </a:r>
            <a:r>
              <a:rPr lang="ko-KR" altLang="en-US" sz="1200" b="1" spc="-15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기기 설명 및 동작 사진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47664" y="4293096"/>
            <a:ext cx="2880320" cy="108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956376" y="4437112"/>
            <a:ext cx="2952328" cy="108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95636" y="5230991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주기적으로 사진 촬영하여</a:t>
            </a:r>
            <a:endParaRPr lang="en-US" altLang="ko-KR" dirty="0" smtClean="0"/>
          </a:p>
          <a:p>
            <a:r>
              <a:rPr lang="ko-KR" altLang="en-US" dirty="0" smtClean="0"/>
              <a:t>서버에 저장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04048" y="5230991"/>
            <a:ext cx="3528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사용자 화면의 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camera</a:t>
            </a:r>
            <a:r>
              <a:rPr lang="ko-KR" altLang="en-US" dirty="0" smtClean="0"/>
              <a:t>버튼 클릭 시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어플리케이션에 사진 전송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348" y="2261376"/>
            <a:ext cx="3038636" cy="28766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973" y="2261376"/>
            <a:ext cx="1613356" cy="285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7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9891" y="59397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3333" y="312602"/>
            <a:ext cx="10631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noProof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전체 작품 사진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25085"/>
            <a:ext cx="7848872" cy="41041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03648" y="5576754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하늘색</a:t>
            </a:r>
            <a:r>
              <a:rPr lang="en-US" altLang="ko-KR" dirty="0" smtClean="0"/>
              <a:t>- </a:t>
            </a:r>
            <a:r>
              <a:rPr lang="ko-KR" altLang="en-US" dirty="0" smtClean="0"/>
              <a:t>출입 관리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빨간색</a:t>
            </a:r>
            <a:r>
              <a:rPr lang="en-US" altLang="ko-KR" dirty="0" smtClean="0"/>
              <a:t>- </a:t>
            </a:r>
            <a:r>
              <a:rPr lang="ko-KR" altLang="en-US" dirty="0" smtClean="0"/>
              <a:t>카메라 및 서버 </a:t>
            </a:r>
            <a:r>
              <a:rPr lang="en-US" altLang="ko-KR" dirty="0" smtClean="0"/>
              <a:t>/ </a:t>
            </a:r>
          </a:p>
          <a:p>
            <a:r>
              <a:rPr lang="ko-KR" altLang="en-US" dirty="0" smtClean="0"/>
              <a:t>초록색</a:t>
            </a:r>
            <a:r>
              <a:rPr lang="en-US" altLang="ko-KR" dirty="0" smtClean="0"/>
              <a:t>- </a:t>
            </a:r>
            <a:r>
              <a:rPr lang="ko-KR" altLang="en-US" dirty="0" smtClean="0"/>
              <a:t>주차장 공간 관리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보라색</a:t>
            </a:r>
            <a:r>
              <a:rPr lang="en-US" altLang="ko-KR" dirty="0" smtClean="0"/>
              <a:t>- </a:t>
            </a:r>
            <a:r>
              <a:rPr lang="ko-KR" altLang="en-US" dirty="0" smtClean="0"/>
              <a:t>어플리케이션 설치 스마트폰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140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9891" y="59397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043" y="825538"/>
            <a:ext cx="341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어플리케이션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(Main Activity)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1340768"/>
            <a:ext cx="1812712" cy="31052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3" y="1426432"/>
            <a:ext cx="5005667" cy="2650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7042" y="4566667"/>
            <a:ext cx="7769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USER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클릭 시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아래의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EditText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입력된 사용자의 번호판과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기존의 토픽을 더해서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publish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해준다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492710" y="709927"/>
            <a:ext cx="807482" cy="414817"/>
          </a:xfrm>
          <a:prstGeom prst="ellipse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9891" y="59397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083338" y="6458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1013" y="244960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코드 설명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11330" y="411453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437" y="757896"/>
            <a:ext cx="341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어플리케이션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공통 코드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6519" y="2030312"/>
            <a:ext cx="398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MqttClient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생성하고 연결하는 코드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508104" y="642285"/>
            <a:ext cx="807482" cy="414817"/>
          </a:xfrm>
          <a:prstGeom prst="ellipse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13" y="1383449"/>
            <a:ext cx="7787411" cy="533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1683" y="1931931"/>
            <a:ext cx="2305050" cy="2095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193660" y="2193978"/>
            <a:ext cx="398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해당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topic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구독하는 코드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b="13936"/>
          <a:stretch/>
        </p:blipFill>
        <p:spPr>
          <a:xfrm>
            <a:off x="684440" y="2635327"/>
            <a:ext cx="6912293" cy="392756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32320" y="3985468"/>
            <a:ext cx="2831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구독 시 메시지를 받으면 처리하는 코드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72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9891" y="59397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043" y="825538"/>
            <a:ext cx="341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어플리케이션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(Main Activity)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1340768"/>
            <a:ext cx="1812712" cy="31052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3" y="1426432"/>
            <a:ext cx="5005667" cy="2650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7042" y="4566667"/>
            <a:ext cx="7769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USER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클릭 시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아래의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EditText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입력된 사용자의 번호판과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기존의 토픽을 더해서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publish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해준다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492710" y="709927"/>
            <a:ext cx="807482" cy="414817"/>
          </a:xfrm>
          <a:prstGeom prst="ellipse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9891" y="5987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083338" y="6458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1013" y="244960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코드 설명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11330" y="411453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437" y="757896"/>
            <a:ext cx="341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어플리케이션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(Main Activity)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174" y="1367269"/>
            <a:ext cx="1812712" cy="31052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37" y="1358790"/>
            <a:ext cx="5005667" cy="26506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02436" y="4499025"/>
            <a:ext cx="7769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USER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클릭 시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아래의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EditText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입력된 사용자의 번호판과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기존의 토픽을 더해서 서버에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publish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해준다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508104" y="642285"/>
            <a:ext cx="807482" cy="414817"/>
          </a:xfrm>
          <a:prstGeom prst="ellipse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683723" y="2321605"/>
            <a:ext cx="908449" cy="517434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720422" y="3052771"/>
            <a:ext cx="1944216" cy="517434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7" name="직선 연결선 26"/>
          <p:cNvCxnSpPr>
            <a:stCxn id="23" idx="2"/>
          </p:cNvCxnSpPr>
          <p:nvPr/>
        </p:nvCxnSpPr>
        <p:spPr>
          <a:xfrm flipH="1">
            <a:off x="4860032" y="3311488"/>
            <a:ext cx="1860390" cy="14856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3191630" y="4701973"/>
            <a:ext cx="1752628" cy="517434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019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CONTENTS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809" y="1324114"/>
            <a:ext cx="157885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03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44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069598" y="1418146"/>
            <a:ext cx="6616551" cy="4590786"/>
            <a:chOff x="-129036" y="2770501"/>
            <a:chExt cx="10097050" cy="1544582"/>
          </a:xfrm>
        </p:grpSpPr>
        <p:sp>
          <p:nvSpPr>
            <p:cNvPr id="16" name="TextBox 15"/>
            <p:cNvSpPr txBox="1"/>
            <p:nvPr/>
          </p:nvSpPr>
          <p:spPr>
            <a:xfrm>
              <a:off x="-13488" y="2770501"/>
              <a:ext cx="2307613" cy="238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제안한 </a:t>
              </a:r>
              <a:r>
                <a:rPr kumimoji="0" lang="en-US" altLang="ko-KR" sz="2000" b="1" i="0" u="none" strike="noStrike" kern="1200" cap="none" spc="-15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IoT</a:t>
              </a:r>
              <a:r>
                <a:rPr kumimoji="0" lang="en-US" altLang="ko-KR" sz="20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20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서비스 소개</a:t>
              </a:r>
              <a:endPara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86982" y="2911320"/>
              <a:ext cx="1656184" cy="12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24513" y="2913171"/>
              <a:ext cx="2334204" cy="12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58715" y="2959145"/>
              <a:ext cx="2609299" cy="12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-129036" y="4159755"/>
              <a:ext cx="2307613" cy="155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별첨</a:t>
              </a:r>
              <a:endPara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145316" y="2763835"/>
            <a:ext cx="5009501" cy="707887"/>
            <a:chOff x="-33771" y="2769478"/>
            <a:chExt cx="7644647" cy="238170"/>
          </a:xfrm>
        </p:grpSpPr>
        <p:sp>
          <p:nvSpPr>
            <p:cNvPr id="18" name="TextBox 17"/>
            <p:cNvSpPr txBox="1"/>
            <p:nvPr/>
          </p:nvSpPr>
          <p:spPr>
            <a:xfrm>
              <a:off x="-33771" y="2769478"/>
              <a:ext cx="2409387" cy="238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설계 내용 및 구현 방법</a:t>
              </a:r>
              <a:endPara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06526" y="2790189"/>
              <a:ext cx="1980080" cy="124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05496" y="2779833"/>
              <a:ext cx="2605380" cy="124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377410" y="3605224"/>
            <a:ext cx="5996453" cy="2604169"/>
            <a:chOff x="448734" y="2487233"/>
            <a:chExt cx="9150762" cy="876179"/>
          </a:xfrm>
        </p:grpSpPr>
        <p:sp>
          <p:nvSpPr>
            <p:cNvPr id="24" name="TextBox 23"/>
            <p:cNvSpPr txBox="1"/>
            <p:nvPr/>
          </p:nvSpPr>
          <p:spPr>
            <a:xfrm>
              <a:off x="448734" y="2696842"/>
              <a:ext cx="1368152" cy="155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결론</a:t>
              </a:r>
              <a:endPara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943312" y="2487233"/>
              <a:ext cx="1656184" cy="12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032043" y="3239149"/>
              <a:ext cx="2334203" cy="12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00718" y="2813412"/>
              <a:ext cx="2195736" cy="12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583760" y="3239149"/>
              <a:ext cx="2334203" cy="12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07559" y="2818581"/>
              <a:ext cx="2454346" cy="12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640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9891" y="59397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043" y="825538"/>
            <a:ext cx="341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어플리케이션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(Main Activity)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1340768"/>
            <a:ext cx="1812712" cy="31052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3" y="1426432"/>
            <a:ext cx="5005667" cy="2650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7042" y="4566667"/>
            <a:ext cx="7769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USER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클릭 시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아래의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EditText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입력된 사용자의 번호판과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기존의 토픽을 더해서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publish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해준다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492710" y="709927"/>
            <a:ext cx="807482" cy="414817"/>
          </a:xfrm>
          <a:prstGeom prst="ellipse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9891" y="5987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083338" y="6458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1013" y="244960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코드 설명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11330" y="411453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437" y="757896"/>
            <a:ext cx="341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어플리케이션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(Main Activity)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174" y="1367269"/>
            <a:ext cx="1812712" cy="31052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02436" y="4499025"/>
            <a:ext cx="776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해당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액티비티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onStop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()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호출 시 서버에 종료 되었음을 알림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mqttClient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연결 해제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508104" y="642285"/>
            <a:ext cx="807482" cy="414817"/>
          </a:xfrm>
          <a:prstGeom prst="ellipse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75" y="1445228"/>
            <a:ext cx="527877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9891" y="59397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043" y="825538"/>
            <a:ext cx="341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어플리케이션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(Main Activity)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1340768"/>
            <a:ext cx="1812712" cy="31052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3" y="1426432"/>
            <a:ext cx="5005667" cy="2650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7042" y="4566667"/>
            <a:ext cx="7769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USER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클릭 시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아래의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EditText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입력된 사용자의 번호판과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기존의 토픽을 더해서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publish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해준다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492710" y="709927"/>
            <a:ext cx="807482" cy="414817"/>
          </a:xfrm>
          <a:prstGeom prst="ellipse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9891" y="5987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083338" y="6458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1013" y="244960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코드 설명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11330" y="411453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436" y="757896"/>
            <a:ext cx="363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어플리케이션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(Parking Activity)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5537" y="2083596"/>
            <a:ext cx="5811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Main Activity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입력 한 사용자 번호판 값을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Intent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받아와서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Parking Activity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알려줌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508104" y="642285"/>
            <a:ext cx="807482" cy="414817"/>
          </a:xfrm>
          <a:prstGeom prst="ellipse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985" y="603930"/>
            <a:ext cx="2329903" cy="38798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205" y="1262512"/>
            <a:ext cx="4333875" cy="685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타원 22"/>
          <p:cNvSpPr/>
          <p:nvPr/>
        </p:nvSpPr>
        <p:spPr>
          <a:xfrm>
            <a:off x="6424284" y="849693"/>
            <a:ext cx="908449" cy="517434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4915242" y="1074124"/>
            <a:ext cx="1505149" cy="4893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807" y="3273917"/>
            <a:ext cx="5424522" cy="151446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99642" y="4681548"/>
            <a:ext cx="6009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Camera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클릭 시 서버로 해당 번호판을 합친 토픽을 가진 메시지를 보낸다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971453" y="3957972"/>
            <a:ext cx="654127" cy="517434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 flipV="1">
            <a:off x="5679725" y="3710886"/>
            <a:ext cx="1301502" cy="4764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9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9891" y="59397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043" y="825538"/>
            <a:ext cx="341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어플리케이션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(Main Activity)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1340768"/>
            <a:ext cx="1812712" cy="31052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3" y="1426432"/>
            <a:ext cx="5005667" cy="2650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7042" y="4566667"/>
            <a:ext cx="7769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USER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클릭 시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아래의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EditText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입력된 사용자의 번호판과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기존의 토픽을 더해서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publish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해준다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492710" y="709927"/>
            <a:ext cx="807482" cy="414817"/>
          </a:xfrm>
          <a:prstGeom prst="ellipse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9891" y="5987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083338" y="6458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1013" y="244960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코드 설명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11330" y="411453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436" y="757896"/>
            <a:ext cx="363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어플리케이션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(Parking Activity)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508104" y="642285"/>
            <a:ext cx="807482" cy="414817"/>
          </a:xfrm>
          <a:prstGeom prst="ellipse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985" y="603930"/>
            <a:ext cx="2329903" cy="387981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4375" y="5031803"/>
            <a:ext cx="600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출차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버튼 클릭 시 서버로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출차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메시지를 보낸다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465501" y="3949494"/>
            <a:ext cx="654127" cy="517434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 flipV="1">
            <a:off x="5896451" y="3212976"/>
            <a:ext cx="1681235" cy="7999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041" y="1494074"/>
            <a:ext cx="5409409" cy="325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8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9891" y="59397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043" y="825538"/>
            <a:ext cx="341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어플리케이션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(Main Activity)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1340768"/>
            <a:ext cx="1812712" cy="31052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3" y="1426432"/>
            <a:ext cx="5005667" cy="2650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7042" y="4566667"/>
            <a:ext cx="7769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USER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클릭 시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아래의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EditText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입력된 사용자의 번호판과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기존의 토픽을 더해서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publish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해준다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492710" y="709927"/>
            <a:ext cx="807482" cy="414817"/>
          </a:xfrm>
          <a:prstGeom prst="ellipse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9891" y="5987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083338" y="6458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1013" y="244960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코드 설명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11330" y="411453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436" y="757896"/>
            <a:ext cx="363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어플리케이션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(Parking Activity)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7042" y="4733823"/>
            <a:ext cx="58112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토픽을 구분 하여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주차장 위치에 관한 토픽이면 알맞은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image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바꿔서 호출한다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카메라 토픽의 경우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ByteArray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Bitmap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변환해서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image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설정한다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508104" y="642285"/>
            <a:ext cx="807482" cy="414817"/>
          </a:xfrm>
          <a:prstGeom prst="ellipse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985" y="603930"/>
            <a:ext cx="2329903" cy="38798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808" y="1134305"/>
            <a:ext cx="5226910" cy="341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7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9891" y="59397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043" y="825538"/>
            <a:ext cx="341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어플리케이션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(Main Activity)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1340768"/>
            <a:ext cx="1812712" cy="31052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3" y="1426432"/>
            <a:ext cx="5005667" cy="2650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7042" y="4566667"/>
            <a:ext cx="7769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USER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클릭 시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아래의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EditText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입력된 사용자의 번호판과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기존의 토픽을 더해서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publish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해준다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492710" y="709927"/>
            <a:ext cx="807482" cy="414817"/>
          </a:xfrm>
          <a:prstGeom prst="ellipse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9891" y="5987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083338" y="6458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1013" y="244960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코드 설명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11330" y="411453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436" y="757896"/>
            <a:ext cx="363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어플리케이션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(Admin Activity)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2452" y="2882109"/>
            <a:ext cx="5811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만차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늘리기 버튼 클릭 시 메시지가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publish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되면서 주차장 최대 수용 대수가 늘어난다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508104" y="642285"/>
            <a:ext cx="807482" cy="414817"/>
          </a:xfrm>
          <a:prstGeom prst="ellipse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287" y="821931"/>
            <a:ext cx="2364159" cy="403461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305" y="1109858"/>
            <a:ext cx="5112568" cy="17907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991" y="5437953"/>
            <a:ext cx="5811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sub_topic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 경우 주차장 내의 차량 대수를 서버에서 받아와서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TextView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값을 변경해준다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Sub_topic2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 경우 카메라 번호와 번호판을 서버에서 받아와서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TextView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값을 변경해준다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013" y="3522450"/>
            <a:ext cx="4349664" cy="196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3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8960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5619" y="312602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코드 설명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16108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출입 관리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echo.py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68" y="1622753"/>
            <a:ext cx="4359788" cy="35344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4194853"/>
            <a:ext cx="3514725" cy="16668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76056" y="2447138"/>
            <a:ext cx="3060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서버로부터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만차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여부를 받아서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led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색 변경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35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7382" y="58468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5619" y="312602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코드 설명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85619" y="1622753"/>
            <a:ext cx="3199425" cy="3045824"/>
            <a:chOff x="4535996" y="1629702"/>
            <a:chExt cx="3199425" cy="304582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11239"/>
            <a:stretch/>
          </p:blipFill>
          <p:spPr>
            <a:xfrm>
              <a:off x="4535996" y="1629702"/>
              <a:ext cx="2996201" cy="3045824"/>
            </a:xfrm>
            <a:prstGeom prst="rect">
              <a:avLst/>
            </a:prstGeom>
          </p:spPr>
        </p:pic>
        <p:sp>
          <p:nvSpPr>
            <p:cNvPr id="7" name="오른쪽 중괄호 6"/>
            <p:cNvSpPr/>
            <p:nvPr/>
          </p:nvSpPr>
          <p:spPr>
            <a:xfrm>
              <a:off x="7452320" y="1916832"/>
              <a:ext cx="283101" cy="2758694"/>
            </a:xfrm>
            <a:prstGeom prst="rightBrace">
              <a:avLst>
                <a:gd name="adj1" fmla="val 29317"/>
                <a:gd name="adj2" fmla="val 20814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811529" y="2175636"/>
            <a:ext cx="290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입구 출구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 반복하여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거리 측정으로 차 인식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240193" y="3501008"/>
            <a:ext cx="4436263" cy="2581493"/>
            <a:chOff x="4240193" y="3501008"/>
            <a:chExt cx="4436263" cy="258149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8208" y="3501008"/>
              <a:ext cx="4148248" cy="2581493"/>
            </a:xfrm>
            <a:prstGeom prst="rect">
              <a:avLst/>
            </a:prstGeom>
          </p:spPr>
        </p:pic>
        <p:sp>
          <p:nvSpPr>
            <p:cNvPr id="14" name="오른쪽 중괄호 13"/>
            <p:cNvSpPr/>
            <p:nvPr/>
          </p:nvSpPr>
          <p:spPr>
            <a:xfrm flipH="1">
              <a:off x="4240193" y="3573016"/>
              <a:ext cx="297669" cy="2376264"/>
            </a:xfrm>
            <a:prstGeom prst="rightBrace">
              <a:avLst>
                <a:gd name="adj1" fmla="val 46396"/>
                <a:gd name="adj2" fmla="val 87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39163" y="5332152"/>
            <a:ext cx="3606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입구 출구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인식된 거리에 따라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서버로 정보 보내며 모터 제어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3568" y="116108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출입 관리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echo.py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97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8960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5619" y="312602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코드 설명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16108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주차 공간 인식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cds0.py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~ cds4.py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4" y="1581691"/>
            <a:ext cx="3266260" cy="473572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250" y="1643623"/>
            <a:ext cx="5165655" cy="1621581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17" idx="1"/>
          </p:cNvCxnSpPr>
          <p:nvPr/>
        </p:nvCxnSpPr>
        <p:spPr>
          <a:xfrm rot="10800000" flipV="1">
            <a:off x="2193106" y="2454414"/>
            <a:ext cx="1219145" cy="180205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359469" y="3715405"/>
            <a:ext cx="40254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조도 센서를 통해 전압을 측정하고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연속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회의 합이 기준 이상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이하이면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주차 되어있거나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빈 자리로 판단하고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서버로 정보 전송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23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8960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5619" y="312602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코드 설명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16108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카메라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camera.py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12160" y="2886134"/>
            <a:ext cx="29068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초마다 한번씩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사진을 촬영하고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Byte[]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변환하여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서버로 전송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95" y="2094439"/>
            <a:ext cx="4785417" cy="41418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95" y="1533505"/>
            <a:ext cx="2448272" cy="2309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7665" y="1681181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557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8960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5619" y="312602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코드 설명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16108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전체 서버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mqttServer.py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44" y="1807419"/>
            <a:ext cx="6553200" cy="214312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771800" y="3195335"/>
            <a:ext cx="5697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①현재 주차장 주차가능여부 문자열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②카메라가 전송한 번호판 내용과 위치 리스트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카메라가 번호판을 인식한다고 가정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③주차가능여부 문자열 메시지를 받을 사용자 리스트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7105" y="1716532"/>
            <a:ext cx="4909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①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②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③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540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CONTENTS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61315" y="2052339"/>
            <a:ext cx="1578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01</a:t>
            </a: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77135" y="2165962"/>
            <a:ext cx="4020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제안한 </a:t>
            </a:r>
            <a:r>
              <a:rPr kumimoji="0" lang="en-US" altLang="ko-KR" sz="3600" b="1" i="0" u="none" strike="noStrike" kern="1200" cap="none" spc="-150" normalizeH="0" baseline="0" noProof="0" dirty="0" err="1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3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3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소개</a:t>
            </a:r>
            <a:endParaRPr kumimoji="0" lang="ko-KR" altLang="en-US" sz="3600" b="1" i="0" u="none" strike="noStrike" kern="1200" cap="none" spc="-15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267744" y="4337241"/>
            <a:ext cx="5238254" cy="369333"/>
            <a:chOff x="2926415" y="5331615"/>
            <a:chExt cx="5238254" cy="369333"/>
          </a:xfrm>
        </p:grpSpPr>
        <p:sp>
          <p:nvSpPr>
            <p:cNvPr id="28" name="TextBox 27"/>
            <p:cNvSpPr txBox="1"/>
            <p:nvPr/>
          </p:nvSpPr>
          <p:spPr>
            <a:xfrm>
              <a:off x="2926415" y="5331615"/>
              <a:ext cx="1085290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필요성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38583" y="5331615"/>
              <a:ext cx="1843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서비스 목적 개요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54807" y="5331615"/>
              <a:ext cx="1709862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기존 유사 사례 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719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8960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5619" y="312602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코드 설명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16108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전체 서버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mqttServer.py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on_message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53986" y="1581691"/>
            <a:ext cx="389241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관리자에게 현재 차량 수 전송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사용자일 경우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사용자의 주차가능여부 문자열 받을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사용자 리스트에 추가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혹은 제거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이미지 요청 시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저장해 두었던 이미지 전송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66" y="1628800"/>
            <a:ext cx="3721617" cy="478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7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8960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5619" y="312602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코드 설명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16108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전체 서버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mqttServer.py (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on_message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75" y="1605747"/>
            <a:ext cx="4512000" cy="29033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b="42517"/>
          <a:stretch/>
        </p:blipFill>
        <p:spPr>
          <a:xfrm>
            <a:off x="683568" y="4619626"/>
            <a:ext cx="5719444" cy="18337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61706" y="1605747"/>
            <a:ext cx="389241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출차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요청 시 관리자에게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카메라 번호와 번호판 전송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카메라에서 주기적으로 사진을 받아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서버에 저장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관리자가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만차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수를 늘릴 때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만차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수를 늘리고 입구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LED Green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98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8960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5619" y="312602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코드 설명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16108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전체 서버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mqttServer.py (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on_message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85379" y="3168759"/>
            <a:ext cx="38250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주차장 입구 출구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차량 인식 정보에 따라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차량 수를 증감하고 해당 정보 전송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72" y="1522632"/>
            <a:ext cx="3515696" cy="485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6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8960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5619" y="312602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코드 설명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16108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전체 서버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mqttServer.py (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on_message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9" y="1824559"/>
            <a:ext cx="5054850" cy="27565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35996" y="1700808"/>
            <a:ext cx="397416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주차여부정보가 수신되면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그에 맞게 주차가능여부 문자열 편집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x) TTTTT -&gt; TTFTT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변경된 정보를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구독하는 모든 사용자에게 전송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사용자에 따라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자신의 차가 주차되어 있으면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바꾸어 전송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32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475" y="69269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475" y="267849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최종 </a:t>
            </a:r>
            <a:r>
              <a:rPr lang="ko-KR" altLang="en-US" sz="1200" b="1" spc="-15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데모 시나리오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16580" y="5280607"/>
            <a:ext cx="399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차량 차단기 앞 대기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1318899"/>
            <a:ext cx="437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1)</a:t>
            </a:r>
            <a:r>
              <a:rPr lang="ko-KR" altLang="en-US" dirty="0" smtClean="0"/>
              <a:t> 차량이 주차장에 출입할 시 주차 여부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995392"/>
            <a:ext cx="2736304" cy="30633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6683" y="5280607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어플리케이션에서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주차장 주차 가능 여부 확인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688231"/>
            <a:ext cx="2083176" cy="346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6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475" y="267849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ko-KR" altLang="en-US" sz="1200" b="1" i="0" u="none" strike="noStrike" kern="120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데모 시나리오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83" y="1390013"/>
            <a:ext cx="1996613" cy="30406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53" y="1417480"/>
            <a:ext cx="1559498" cy="30131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0890" y="4661488"/>
            <a:ext cx="366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-1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입차 시</a:t>
            </a:r>
            <a:r>
              <a:rPr lang="en-US" altLang="ko-KR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차단기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개방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주차장 내의 현재 차량 대수 증가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47" y="1450028"/>
            <a:ext cx="1827768" cy="30593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56204"/>
            <a:ext cx="1903065" cy="305291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66292" y="4739952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-2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lang="ko-KR" altLang="en-US" noProof="0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만차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시 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LED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적색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입차 불가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617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475" y="267849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ko-KR" altLang="en-US" sz="1200" b="1" i="0" u="none" strike="noStrike" kern="120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데모 시나리오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5021587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lang="ko-KR" altLang="en-US" noProof="0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만차</a:t>
            </a:r>
            <a:r>
              <a:rPr lang="ko-KR" altLang="en-US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상태에서 </a:t>
            </a:r>
            <a:r>
              <a:rPr lang="ko-KR" altLang="en-US" noProof="0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출차</a:t>
            </a:r>
            <a:r>
              <a:rPr lang="ko-KR" altLang="en-US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시 현재 차량 수가 감소하며 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LED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녹색 점등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12" y="1412776"/>
            <a:ext cx="2168034" cy="32403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46" y="1412776"/>
            <a:ext cx="2822786" cy="32403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232" y="1412776"/>
            <a:ext cx="191509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6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475" y="267849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ko-KR" altLang="en-US" sz="1200" b="1" i="0" u="none" strike="noStrike" kern="120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데모 시나리오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688129"/>
            <a:ext cx="1461716" cy="270746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215" y="1688129"/>
            <a:ext cx="1676545" cy="270746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06275" y="4744936"/>
            <a:ext cx="593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</a:rPr>
              <a:t>5</a:t>
            </a:r>
            <a:r>
              <a:rPr lang="en-US" altLang="ko-KR" dirty="0" smtClean="0">
                <a:solidFill>
                  <a:prstClr val="black"/>
                </a:solidFill>
              </a:rPr>
              <a:t>. </a:t>
            </a:r>
            <a:r>
              <a:rPr lang="ko-KR" altLang="en-US" dirty="0" err="1" smtClean="0">
                <a:solidFill>
                  <a:prstClr val="black"/>
                </a:solidFill>
              </a:rPr>
              <a:t>만차</a:t>
            </a:r>
            <a:r>
              <a:rPr lang="ko-KR" altLang="en-US" dirty="0" smtClean="0">
                <a:solidFill>
                  <a:prstClr val="black"/>
                </a:solidFill>
              </a:rPr>
              <a:t> 시 관리자 재량으로 최대 수용 대수 증가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30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475" y="267849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ko-KR" altLang="en-US" sz="1200" b="1" i="0" u="none" strike="noStrike" kern="120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데모 시나리오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80441" y="3375093"/>
            <a:ext cx="4176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운전자가 </a:t>
            </a:r>
            <a:r>
              <a:rPr lang="ko-KR" altLang="en-US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어플케이션에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번호판 입력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예시 번호판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- 01k0101 / 47m6919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412776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2) </a:t>
            </a:r>
            <a:r>
              <a:rPr lang="ko-KR" altLang="en-US" dirty="0" smtClean="0"/>
              <a:t>주차장 내부 빈 공간과 내 차량 위치 확인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47187"/>
            <a:ext cx="5224865" cy="43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3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475" y="267849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ko-KR" altLang="en-US" sz="1200" b="1" i="0" u="none" strike="noStrike" kern="120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데모 시나리오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82910" y="3236594"/>
            <a:ext cx="3993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다른 차량 주차 시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어플리</a:t>
            </a:r>
            <a:r>
              <a:rPr lang="ko-KR" altLang="en-US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케이션에서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주차 불가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표시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70" y="1581251"/>
            <a:ext cx="4750172" cy="4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0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5791" y="272892"/>
            <a:ext cx="588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필요성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0103" y="2177857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39842"/>
              </p:ext>
            </p:extLst>
          </p:nvPr>
        </p:nvGraphicFramePr>
        <p:xfrm>
          <a:off x="940421" y="2547189"/>
          <a:ext cx="6432375" cy="1239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4125">
                  <a:extLst>
                    <a:ext uri="{9D8B030D-6E8A-4147-A177-3AD203B41FA5}">
                      <a16:colId xmlns:a16="http://schemas.microsoft.com/office/drawing/2014/main" val="3894832369"/>
                    </a:ext>
                  </a:extLst>
                </a:gridCol>
                <a:gridCol w="2144125">
                  <a:extLst>
                    <a:ext uri="{9D8B030D-6E8A-4147-A177-3AD203B41FA5}">
                      <a16:colId xmlns:a16="http://schemas.microsoft.com/office/drawing/2014/main" val="1830766411"/>
                    </a:ext>
                  </a:extLst>
                </a:gridCol>
                <a:gridCol w="2144125">
                  <a:extLst>
                    <a:ext uri="{9D8B030D-6E8A-4147-A177-3AD203B41FA5}">
                      <a16:colId xmlns:a16="http://schemas.microsoft.com/office/drawing/2014/main" val="2968557362"/>
                    </a:ext>
                  </a:extLst>
                </a:gridCol>
              </a:tblGrid>
              <a:tr h="619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국내 기준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2016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년 서울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2017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년 전국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248008"/>
                  </a:ext>
                </a:extLst>
              </a:tr>
              <a:tr h="619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주차장 보급률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129.2%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98%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7704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29179" y="1531526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2016</a:t>
            </a:r>
            <a:r>
              <a:rPr lang="ko-KR" altLang="en-US" dirty="0" smtClean="0"/>
              <a:t>년에 조사한</a:t>
            </a:r>
            <a:endParaRPr lang="en-US" altLang="ko-KR" dirty="0" smtClean="0"/>
          </a:p>
          <a:p>
            <a:r>
              <a:rPr lang="ko-KR" altLang="en-US" dirty="0" smtClean="0"/>
              <a:t>사람들의 주차문제 원인 </a:t>
            </a:r>
            <a:r>
              <a:rPr lang="en-US" altLang="ko-KR" dirty="0" smtClean="0"/>
              <a:t>1</a:t>
            </a:r>
            <a:r>
              <a:rPr lang="ko-KR" altLang="en-US" dirty="0" smtClean="0"/>
              <a:t>위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주차장 부족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59632" y="4156433"/>
            <a:ext cx="6624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=&gt; </a:t>
            </a:r>
            <a:r>
              <a:rPr lang="ko-KR" altLang="en-US" dirty="0" smtClean="0"/>
              <a:t>주차 </a:t>
            </a:r>
            <a:r>
              <a:rPr lang="ko-KR" altLang="en-US" dirty="0"/>
              <a:t>공간의 절대적인 부족보다는 빈 공간에 대한 정보가</a:t>
            </a:r>
          </a:p>
          <a:p>
            <a:r>
              <a:rPr lang="ko-KR" altLang="en-US" dirty="0"/>
              <a:t>운전자에게 적시에 정확히 전달되지 못하는 정보 비대칭성으로 인해 발생하는 </a:t>
            </a:r>
            <a:r>
              <a:rPr lang="ko-KR" altLang="en-US" dirty="0" smtClean="0"/>
              <a:t>경우가 </a:t>
            </a:r>
            <a:r>
              <a:rPr lang="ko-KR" altLang="en-US" dirty="0"/>
              <a:t>많다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31640" y="5445224"/>
            <a:ext cx="7128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운전자에게 </a:t>
            </a:r>
            <a:r>
              <a:rPr lang="ko-KR" altLang="en-US" dirty="0"/>
              <a:t>빈 주차공간 정보가 전달된다면 </a:t>
            </a:r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ko-KR" altLang="en-US" dirty="0" smtClean="0"/>
              <a:t>주차 문제의 </a:t>
            </a:r>
            <a:r>
              <a:rPr lang="ko-KR" altLang="en-US" dirty="0"/>
              <a:t>상당 수는 해결할 수 있다는 의미이다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08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475" y="267849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ko-KR" altLang="en-US" sz="1200" b="1" i="0" u="none" strike="noStrike" kern="120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데모 시나리오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94742" y="2923259"/>
            <a:ext cx="3993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3-1.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본인 차량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(01k0101)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주차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 본인 차량 표시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및 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다른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어플리케이션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에는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주차 불가 표시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1" y="1241036"/>
            <a:ext cx="5071351" cy="45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475" y="267849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ko-KR" altLang="en-US" sz="1200" b="1" i="0" u="none" strike="noStrike" kern="120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데모 시나리오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30007"/>
            <a:ext cx="4680520" cy="45365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46890" y="2924944"/>
            <a:ext cx="3993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3-2. </a:t>
            </a:r>
            <a:r>
              <a:rPr lang="ko-KR" altLang="en-US" dirty="0">
                <a:solidFill>
                  <a:prstClr val="black"/>
                </a:solidFill>
              </a:rPr>
              <a:t>본인 차량</a:t>
            </a:r>
            <a:r>
              <a:rPr lang="en-US" altLang="ko-KR" dirty="0" smtClean="0">
                <a:solidFill>
                  <a:prstClr val="black"/>
                </a:solidFill>
              </a:rPr>
              <a:t>(47m6919)</a:t>
            </a:r>
            <a:r>
              <a:rPr lang="ko-KR" altLang="en-US" dirty="0">
                <a:solidFill>
                  <a:prstClr val="black"/>
                </a:solidFill>
              </a:rPr>
              <a:t>이 </a:t>
            </a:r>
            <a:endParaRPr lang="en-US" altLang="ko-KR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ko-KR" altLang="en-US" dirty="0">
                <a:solidFill>
                  <a:prstClr val="black"/>
                </a:solidFill>
              </a:rPr>
              <a:t>주차 시 본인 차량 표시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및 </a:t>
            </a:r>
            <a:endParaRPr lang="en-US" altLang="ko-KR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ko-KR" altLang="en-US" dirty="0">
                <a:solidFill>
                  <a:prstClr val="black"/>
                </a:solidFill>
              </a:rPr>
              <a:t>다른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어플리케이션에는 </a:t>
            </a:r>
            <a:endParaRPr lang="en-US" altLang="ko-KR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ko-KR" altLang="en-US" dirty="0">
                <a:solidFill>
                  <a:prstClr val="black"/>
                </a:solidFill>
              </a:rPr>
              <a:t>주차 불가 표시</a:t>
            </a:r>
          </a:p>
        </p:txBody>
      </p:sp>
    </p:spTree>
    <p:extLst>
      <p:ext uri="{BB962C8B-B14F-4D97-AF65-F5344CB8AC3E}">
        <p14:creationId xmlns:p14="http://schemas.microsoft.com/office/powerpoint/2010/main" val="23965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475" y="267849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ko-KR" altLang="en-US" sz="1200" b="1" i="0" u="none" strike="noStrike" kern="120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데모 시나리오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63539" y="3236594"/>
            <a:ext cx="3993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주차되어 있는 차량이 </a:t>
            </a:r>
            <a:r>
              <a:rPr lang="ko-KR" altLang="en-US" noProof="0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출차</a:t>
            </a:r>
            <a:r>
              <a:rPr lang="ko-KR" altLang="en-US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주차 가능 표시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84632"/>
            <a:ext cx="4608512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475" y="267849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ko-KR" altLang="en-US" sz="1200" b="1" i="0" u="none" strike="noStrike" kern="120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데모 시나리오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1156039"/>
            <a:ext cx="7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3) </a:t>
            </a:r>
            <a:r>
              <a:rPr lang="ko-KR" altLang="en-US" dirty="0" err="1" smtClean="0"/>
              <a:t>출차</a:t>
            </a:r>
            <a:r>
              <a:rPr lang="ko-KR" altLang="en-US" dirty="0" smtClean="0"/>
              <a:t> 시 </a:t>
            </a:r>
            <a:r>
              <a:rPr lang="ko-KR" altLang="en-US" dirty="0" err="1" smtClean="0"/>
              <a:t>출차</a:t>
            </a:r>
            <a:r>
              <a:rPr lang="ko-KR" altLang="en-US" dirty="0" smtClean="0"/>
              <a:t> 가능 여부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21" y="1671206"/>
            <a:ext cx="5199349" cy="36051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8055" y="5407030"/>
            <a:ext cx="6984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초기 설정 상태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사용자는 번호판 </a:t>
            </a:r>
            <a:r>
              <a:rPr lang="en-US" altLang="ko-KR" dirty="0" smtClean="0"/>
              <a:t>01K0101</a:t>
            </a:r>
            <a:r>
              <a:rPr lang="ko-KR" altLang="en-US" dirty="0" smtClean="0"/>
              <a:t>인 본인의 차량을 등록한 상태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6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475" y="267849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ko-KR" altLang="en-US" sz="1200" b="1" i="0" u="none" strike="noStrike" kern="120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데모 시나리오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99328" y="5501967"/>
            <a:ext cx="4780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카메라 버튼을 눌러 현재 주차 상태 확인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104092"/>
            <a:ext cx="3119060" cy="39018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30" y="1104092"/>
            <a:ext cx="3357532" cy="39018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4211960" y="2924944"/>
            <a:ext cx="576064" cy="415769"/>
          </a:xfrm>
          <a:prstGeom prst="rightArrow">
            <a:avLst/>
          </a:prstGeom>
        </p:spPr>
        <p:txBody>
          <a:bodyPr wrap="none" rtlCol="0" anchor="ctr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4211960" y="2611165"/>
            <a:ext cx="864096" cy="1033859"/>
          </a:xfrm>
          <a:prstGeom prst="rightArrow">
            <a:avLst/>
          </a:prstGeom>
        </p:spPr>
        <p:txBody>
          <a:bodyPr wrap="none" rtlCol="0" anchor="ctr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4211960" y="2772210"/>
            <a:ext cx="792088" cy="728798"/>
          </a:xfrm>
          <a:prstGeom prst="rightArrow">
            <a:avLst/>
          </a:prstGeom>
        </p:spPr>
        <p:txBody>
          <a:bodyPr wrap="none" rtlCol="0" anchor="ctr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4211960" y="2450870"/>
            <a:ext cx="3384376" cy="2130258"/>
          </a:xfrm>
          <a:prstGeom prst="rightArrow">
            <a:avLst/>
          </a:prstGeom>
        </p:spPr>
        <p:txBody>
          <a:bodyPr wrap="none" rtlCol="0" anchor="ctr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274" y="2561249"/>
            <a:ext cx="1417443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1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475" y="267849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ko-KR" altLang="en-US" sz="1200" b="1" i="0" u="none" strike="noStrike" kern="120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데모 시나리오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4211960" y="2924944"/>
            <a:ext cx="576064" cy="415769"/>
          </a:xfrm>
          <a:prstGeom prst="rightArrow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4211960" y="2611165"/>
            <a:ext cx="864096" cy="1033859"/>
          </a:xfrm>
          <a:prstGeom prst="rightArrow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4211960" y="2772210"/>
            <a:ext cx="792088" cy="728798"/>
          </a:xfrm>
          <a:prstGeom prst="rightArrow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4211960" y="2450870"/>
            <a:ext cx="3384376" cy="2130258"/>
          </a:xfrm>
          <a:prstGeom prst="rightArrow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1628800"/>
            <a:ext cx="2530641" cy="331236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664" y="1628800"/>
            <a:ext cx="2627752" cy="331236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274" y="2561249"/>
            <a:ext cx="1417443" cy="11507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30189" y="5326714"/>
            <a:ext cx="5429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출차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 카메라 버튼을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클릭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1)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주차 상태 파악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2)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차량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현재 위치 파악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20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475" y="267849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ko-KR" altLang="en-US" sz="1200" b="1" i="0" u="none" strike="noStrike" kern="120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데모 시나리오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4211960" y="2924944"/>
            <a:ext cx="576064" cy="415769"/>
          </a:xfrm>
          <a:prstGeom prst="rightArrow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4211960" y="2611165"/>
            <a:ext cx="864096" cy="1033859"/>
          </a:xfrm>
          <a:prstGeom prst="rightArrow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4211960" y="2772210"/>
            <a:ext cx="792088" cy="728798"/>
          </a:xfrm>
          <a:prstGeom prst="rightArrow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4211960" y="2450870"/>
            <a:ext cx="3384376" cy="2130258"/>
          </a:xfrm>
          <a:prstGeom prst="rightArrow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274" y="2561249"/>
            <a:ext cx="1417443" cy="11507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59633" y="5263014"/>
            <a:ext cx="6887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이중 주차 파악 시 관리자에게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출차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요청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관리자는 카메라 위치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en-US" altLang="ko-KR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번호판을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확인하고 조치 취함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081" y="1551605"/>
            <a:ext cx="2361655" cy="3152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51605"/>
            <a:ext cx="2592743" cy="315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1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CONTENTS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97857" y="1437846"/>
            <a:ext cx="15788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28076" y="2176510"/>
            <a:ext cx="1296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결론</a:t>
            </a:r>
            <a:endParaRPr kumimoji="0" lang="ko-KR" altLang="en-US" sz="4000" b="1" i="0" u="none" strike="noStrike" kern="1200" cap="none" spc="-15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809177" y="3896672"/>
            <a:ext cx="3133941" cy="369333"/>
            <a:chOff x="3776483" y="5840060"/>
            <a:chExt cx="3133941" cy="369333"/>
          </a:xfrm>
        </p:grpSpPr>
        <p:sp>
          <p:nvSpPr>
            <p:cNvPr id="32" name="TextBox 31"/>
            <p:cNvSpPr txBox="1"/>
            <p:nvPr/>
          </p:nvSpPr>
          <p:spPr>
            <a:xfrm>
              <a:off x="5380831" y="5840060"/>
              <a:ext cx="1529593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개인별 소감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776483" y="5840060"/>
              <a:ext cx="1529593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결과물의 의의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14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7544" y="257577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구현 결과물의 의의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708920"/>
            <a:ext cx="77768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주차의 효율성을 올려 시간과 동선 낭비를 줄인다</a:t>
            </a:r>
            <a:r>
              <a:rPr lang="en-US" altLang="ko-KR" sz="2000" b="1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사용자나 관리자가 주차장 이용에 높은 편의성을 주게 된다</a:t>
            </a:r>
            <a:r>
              <a:rPr lang="en-US" altLang="ko-KR" sz="2000" b="1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어플리케이션을 통해 모든 서비스를 간편하게 이용할 수 있다</a:t>
            </a:r>
            <a:r>
              <a:rPr lang="en-US" altLang="ko-KR" sz="20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015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7548" y="257577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소감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8" y="1333765"/>
            <a:ext cx="792087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박명우</a:t>
            </a:r>
            <a:endParaRPr lang="en-US" altLang="ko-KR" sz="2000" b="1" dirty="0" smtClean="0"/>
          </a:p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수업을 들으면서 이전에 배웠던 마이크로프로세서 수업의 연장선이라고 느꼈고 다양한 센서를 사용하면서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 기술에 대해 배우는 유용한 경험을 할 수 있었습니다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8" y="2966240"/>
            <a:ext cx="792087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권영일</a:t>
            </a:r>
            <a:endParaRPr lang="en-US" altLang="ko-KR" sz="2000" b="1" dirty="0" smtClean="0"/>
          </a:p>
          <a:p>
            <a:r>
              <a:rPr lang="ko-KR" altLang="en-US" dirty="0" err="1" smtClean="0"/>
              <a:t>아두이노가</a:t>
            </a:r>
            <a:r>
              <a:rPr lang="ko-KR" altLang="en-US" dirty="0" smtClean="0"/>
              <a:t> 아닌 </a:t>
            </a:r>
            <a:r>
              <a:rPr lang="ko-KR" altLang="en-US" dirty="0" err="1" smtClean="0"/>
              <a:t>라즈베리파이를</a:t>
            </a:r>
            <a:r>
              <a:rPr lang="ko-KR" altLang="en-US" dirty="0" smtClean="0"/>
              <a:t> 사용해 보면서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사용할 때보다 더 많은 것을 생각하고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많은 기능을 배울 수 있었던 시간이 되었습니다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IoT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internet of things </a:t>
            </a:r>
            <a:r>
              <a:rPr lang="ko-KR" altLang="en-US" dirty="0" smtClean="0"/>
              <a:t>라는 사물인터넷의 개념을 명확히 배울 수 있는 프로젝트였다고 생각합니다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7548" y="4839019"/>
            <a:ext cx="7704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김기백</a:t>
            </a:r>
            <a:endParaRPr lang="en-US" altLang="ko-KR" sz="2000" b="1" dirty="0" smtClean="0"/>
          </a:p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수업을 들으면서 역할 분배의 중요성을 느꼈고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 방면의 기술이 들어간 프로젝트를 진행해서 좋은 경험이 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39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67655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2222" y="245946"/>
            <a:ext cx="14029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noProof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서비스 </a:t>
            </a:r>
            <a:r>
              <a:rPr lang="ko-KR" altLang="en-US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200" b="1" spc="-15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목적과  개요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5951" y="3559097"/>
            <a:ext cx="2329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주차장 주차 공간 </a:t>
            </a:r>
            <a:endParaRPr lang="en-US" altLang="ko-KR" dirty="0" smtClean="0"/>
          </a:p>
          <a:p>
            <a:r>
              <a:rPr lang="ko-KR" altLang="en-US" dirty="0" smtClean="0"/>
              <a:t>미리 확인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165933" y="3522844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즉각 </a:t>
            </a:r>
            <a:r>
              <a:rPr lang="ko-KR" altLang="en-US" dirty="0" err="1" smtClean="0"/>
              <a:t>출차</a:t>
            </a:r>
            <a:r>
              <a:rPr lang="ko-KR" altLang="en-US" dirty="0" smtClean="0"/>
              <a:t> 가능한지 </a:t>
            </a:r>
            <a:endParaRPr lang="en-US" altLang="ko-KR" dirty="0" smtClean="0"/>
          </a:p>
          <a:p>
            <a:r>
              <a:rPr lang="ko-KR" altLang="en-US" dirty="0" smtClean="0"/>
              <a:t>상황 확인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085117"/>
            <a:ext cx="2520280" cy="22427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15349"/>
            <a:ext cx="2952328" cy="22212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31640" y="4436642"/>
            <a:ext cx="6624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주차 공간 미리 확인</a:t>
            </a:r>
            <a:r>
              <a:rPr lang="en-US" altLang="ko-KR" dirty="0" smtClean="0"/>
              <a:t>- </a:t>
            </a:r>
            <a:r>
              <a:rPr lang="ko-KR" altLang="en-US" dirty="0" smtClean="0"/>
              <a:t>주차 효율성 증가</a:t>
            </a: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r>
              <a:rPr lang="ko-KR" altLang="en-US" dirty="0" err="1"/>
              <a:t>출차</a:t>
            </a:r>
            <a:r>
              <a:rPr lang="ko-KR" altLang="en-US" dirty="0"/>
              <a:t> 가능 상황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이중 주차 대비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본인의 차 위치 확인</a:t>
            </a:r>
            <a:r>
              <a:rPr lang="en-US" altLang="ko-KR" dirty="0" smtClean="0"/>
              <a:t>- </a:t>
            </a:r>
            <a:r>
              <a:rPr lang="ko-KR" altLang="en-US" dirty="0" smtClean="0"/>
              <a:t>운전자 및 관리자의 편의성 증가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주차장 이용자들의 시간 절약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편의성 증가</a:t>
            </a:r>
            <a:endParaRPr lang="en-US" altLang="ko-KR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197" y="1076416"/>
            <a:ext cx="2156604" cy="22514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84577" y="3516090"/>
            <a:ext cx="1846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주차 위치 </a:t>
            </a:r>
            <a:endParaRPr lang="en-US" altLang="ko-KR" dirty="0" smtClean="0"/>
          </a:p>
          <a:p>
            <a:r>
              <a:rPr lang="ko-KR" altLang="en-US" dirty="0" smtClean="0"/>
              <a:t>효율적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8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CONTENTS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97857" y="1437846"/>
            <a:ext cx="15788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28076" y="2176510"/>
            <a:ext cx="1296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spc="-150" dirty="0" smtClean="0">
                <a:solidFill>
                  <a:srgbClr val="9BBB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별첨</a:t>
            </a:r>
            <a:endParaRPr kumimoji="0" lang="ko-KR" altLang="en-US" sz="4000" b="1" i="0" u="none" strike="noStrike" kern="1200" cap="none" spc="-15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809177" y="3896672"/>
            <a:ext cx="3133941" cy="369333"/>
            <a:chOff x="3776483" y="5840060"/>
            <a:chExt cx="3133941" cy="369333"/>
          </a:xfrm>
        </p:grpSpPr>
        <p:sp>
          <p:nvSpPr>
            <p:cNvPr id="32" name="TextBox 31"/>
            <p:cNvSpPr txBox="1"/>
            <p:nvPr/>
          </p:nvSpPr>
          <p:spPr>
            <a:xfrm>
              <a:off x="5380831" y="5840060"/>
              <a:ext cx="1529593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데모 영상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776483" y="5840060"/>
              <a:ext cx="1529593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참고 자료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665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54482" y="257577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참고 자료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5596" y="1259579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주차장 서비스 필요성에 대한 기사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http://</a:t>
            </a:r>
            <a:r>
              <a:rPr lang="en-US" altLang="ko-KR" dirty="0" smtClean="0"/>
              <a:t>www.startuptoday.kr/news/articleView.html?idxno=11022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9592" y="2924944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사례 자료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KST </a:t>
            </a:r>
            <a:r>
              <a:rPr lang="ko-KR" altLang="en-US" dirty="0" smtClean="0"/>
              <a:t>파킹</a:t>
            </a:r>
            <a:r>
              <a:rPr lang="en-US" altLang="ko-KR" dirty="0" smtClean="0"/>
              <a:t>: http</a:t>
            </a:r>
            <a:r>
              <a:rPr lang="en-US" altLang="ko-KR" dirty="0"/>
              <a:t>://</a:t>
            </a:r>
            <a:r>
              <a:rPr lang="en-US" altLang="ko-KR" dirty="0" smtClean="0"/>
              <a:t>www.kstplace.com/service/system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9592" y="4097649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다래파크텍</a:t>
            </a:r>
            <a:r>
              <a:rPr lang="en-US" altLang="ko-KR" dirty="0" smtClean="0"/>
              <a:t>: http</a:t>
            </a:r>
            <a:r>
              <a:rPr lang="en-US" altLang="ko-KR" dirty="0"/>
              <a:t>://darae.kr/business/business01.php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97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54483" y="257577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데모 영상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9671" y="2913429"/>
            <a:ext cx="5832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 smtClean="0"/>
              <a:t>영상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0820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Q &amp; A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03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7643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   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2849" y="261337"/>
            <a:ext cx="10631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기존 </a:t>
            </a:r>
            <a:r>
              <a:rPr lang="ko-KR" altLang="en-US" sz="1200" b="1" spc="-15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유사 사례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710138"/>
            <a:ext cx="4680520" cy="3987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110650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KST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파킹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2160" y="206084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차량이 들어온 것 확인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17910" y="3168260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블루투스를 이용하여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차량 주차 위치 확인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2160" y="4437112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3)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앱을 통하여 사용자에게   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주차장 정보 전송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778" y="5805264"/>
            <a:ext cx="7386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유사점</a:t>
            </a:r>
            <a:r>
              <a:rPr lang="en-US" altLang="ko-KR" dirty="0" smtClean="0"/>
              <a:t>:  </a:t>
            </a:r>
            <a:r>
              <a:rPr lang="ko-KR" altLang="en-US" dirty="0" err="1" smtClean="0"/>
              <a:t>어플과</a:t>
            </a:r>
            <a:r>
              <a:rPr lang="ko-KR" altLang="en-US" dirty="0" smtClean="0"/>
              <a:t> 통신을 이용한 차량 주차 시스템</a:t>
            </a:r>
            <a:r>
              <a:rPr lang="en-US" altLang="ko-KR" dirty="0" smtClean="0"/>
              <a:t>                                   </a:t>
            </a:r>
          </a:p>
          <a:p>
            <a:r>
              <a:rPr lang="ko-KR" altLang="en-US" dirty="0" err="1" smtClean="0"/>
              <a:t>차별점</a:t>
            </a:r>
            <a:r>
              <a:rPr lang="en-US" altLang="ko-KR" dirty="0" smtClean="0"/>
              <a:t>:  </a:t>
            </a:r>
            <a:r>
              <a:rPr lang="ko-KR" altLang="en-US" dirty="0" err="1" smtClean="0"/>
              <a:t>출차</a:t>
            </a:r>
            <a:r>
              <a:rPr lang="ko-KR" altLang="en-US" dirty="0" smtClean="0"/>
              <a:t> 시 이중 주차 확인 및 본인 차량 위치 확인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61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7643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   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235" y="248710"/>
            <a:ext cx="10631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기존 </a:t>
            </a:r>
            <a:r>
              <a:rPr lang="ko-KR" altLang="en-US" sz="1200" b="1" spc="-15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유사 사례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76" y="110650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다래파크텍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2" y="1603593"/>
            <a:ext cx="4769296" cy="35588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64088" y="1860354"/>
            <a:ext cx="49685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주차 면마다 설치하여 차량의 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유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무 감지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차량 번호판 영상 촬영 및 식별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개별 주차 공간 유무 상황을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LED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표시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영상 방식으로 사고 발생시 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근거자료 확보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5419181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유사점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주차 면에 대한 차량 유</a:t>
            </a:r>
            <a:r>
              <a:rPr lang="en-US" altLang="ko-KR" dirty="0" smtClean="0"/>
              <a:t>/</a:t>
            </a:r>
            <a:r>
              <a:rPr lang="ko-KR" altLang="en-US" dirty="0" smtClean="0"/>
              <a:t>무 감지 번호판 식별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55576" y="5779862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차별점</a:t>
            </a:r>
            <a:r>
              <a:rPr lang="en-US" altLang="ko-KR" dirty="0" smtClean="0"/>
              <a:t>: </a:t>
            </a:r>
            <a:r>
              <a:rPr lang="ko-KR" altLang="en-US" dirty="0"/>
              <a:t>각각 기기와 연동할 </a:t>
            </a:r>
            <a:r>
              <a:rPr lang="ko-KR" altLang="en-US" dirty="0" err="1" smtClean="0"/>
              <a:t>어플</a:t>
            </a:r>
            <a:r>
              <a:rPr lang="ko-KR" altLang="en-US" dirty="0" smtClean="0"/>
              <a:t> 존재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</a:t>
            </a:r>
            <a:r>
              <a:rPr lang="ko-KR" altLang="en-US" dirty="0" smtClean="0"/>
              <a:t>개별 </a:t>
            </a:r>
            <a:r>
              <a:rPr lang="ko-KR" altLang="en-US" dirty="0"/>
              <a:t>차량 위치 확인 </a:t>
            </a:r>
            <a:r>
              <a:rPr lang="ko-KR" altLang="en-US" dirty="0" smtClean="0"/>
              <a:t>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54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CONTENTS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9632" y="2260028"/>
            <a:ext cx="1578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55776" y="2398528"/>
            <a:ext cx="4856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내용 및 구현 방법</a:t>
            </a:r>
            <a:endParaRPr kumimoji="0" lang="ko-KR" altLang="en-US" sz="3600" b="1" i="0" u="none" strike="noStrike" kern="1200" cap="none" spc="-15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344198" y="4029118"/>
            <a:ext cx="4838385" cy="1383160"/>
            <a:chOff x="3795485" y="3416675"/>
            <a:chExt cx="4838385" cy="1383160"/>
          </a:xfrm>
        </p:grpSpPr>
        <p:sp>
          <p:nvSpPr>
            <p:cNvPr id="19" name="TextBox 18"/>
            <p:cNvSpPr txBox="1"/>
            <p:nvPr/>
          </p:nvSpPr>
          <p:spPr>
            <a:xfrm>
              <a:off x="3939857" y="3463161"/>
              <a:ext cx="1297537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전체 시스템 디자인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80832" y="3432381"/>
              <a:ext cx="1707293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개별 기기 설명</a:t>
              </a:r>
              <a:endParaRPr kumimoji="1" lang="en-US" altLang="ko-KR" sz="18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b="1" spc="-15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동작 사진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48580" y="3416675"/>
              <a:ext cx="1085290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작품 사진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795485" y="4430502"/>
              <a:ext cx="1438856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코드 설명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79803" y="4416763"/>
              <a:ext cx="1608322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데모시나리오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529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8680" y="585549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8680" y="312602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noProof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전체 시스템 디자인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696853" y="1269624"/>
            <a:ext cx="2994565" cy="459420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dirty="0" smtClean="0">
                <a:solidFill>
                  <a:prstClr val="black"/>
                </a:solidFill>
              </a:rPr>
              <a:t>어플리케이션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/>
            <a:endParaRPr lang="en-US" altLang="ko-KR" sz="1600" dirty="0" smtClean="0">
              <a:solidFill>
                <a:prstClr val="black"/>
              </a:solidFill>
            </a:endParaRPr>
          </a:p>
          <a:p>
            <a:pPr lvl="0"/>
            <a:r>
              <a:rPr lang="ko-KR" altLang="en-US" sz="1600" dirty="0" smtClean="0">
                <a:solidFill>
                  <a:prstClr val="black"/>
                </a:solidFill>
              </a:rPr>
              <a:t>사용자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</a:rPr>
              <a:t>서버에 주차장 </a:t>
            </a:r>
            <a:r>
              <a:rPr lang="ko-KR" altLang="en-US" sz="1600" dirty="0" smtClean="0">
                <a:solidFill>
                  <a:prstClr val="black"/>
                </a:solidFill>
              </a:rPr>
              <a:t>내부</a:t>
            </a:r>
            <a:r>
              <a:rPr lang="en-US" altLang="ko-KR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      </a:t>
            </a:r>
            <a:r>
              <a:rPr lang="ko-KR" altLang="en-US" sz="1600" dirty="0" smtClean="0">
                <a:solidFill>
                  <a:prstClr val="black"/>
                </a:solidFill>
              </a:rPr>
              <a:t>빈자리 </a:t>
            </a:r>
            <a:r>
              <a:rPr lang="ko-KR" altLang="en-US" sz="1600" dirty="0">
                <a:solidFill>
                  <a:prstClr val="black"/>
                </a:solidFill>
              </a:rPr>
              <a:t>확인 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/>
            <a:endParaRPr lang="en-US" altLang="ko-KR" sz="1600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prstClr val="black"/>
                </a:solidFill>
              </a:rPr>
              <a:t>출차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ko-KR" altLang="en-US" sz="1600" dirty="0">
                <a:solidFill>
                  <a:prstClr val="black"/>
                </a:solidFill>
              </a:rPr>
              <a:t>시 주차 상태 확인을 위해 사진 </a:t>
            </a:r>
            <a:r>
              <a:rPr lang="ko-KR" altLang="en-US" sz="1600" dirty="0" smtClean="0">
                <a:solidFill>
                  <a:prstClr val="black"/>
                </a:solidFill>
              </a:rPr>
              <a:t>확인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</a:rPr>
              <a:t>이중 주차 시 관리자에게 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출차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ko-KR" altLang="en-US" sz="1600" dirty="0">
                <a:solidFill>
                  <a:prstClr val="black"/>
                </a:solidFill>
              </a:rPr>
              <a:t>요청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/>
            <a:endParaRPr lang="en-US" altLang="ko-KR" sz="1600" dirty="0" smtClean="0">
              <a:solidFill>
                <a:prstClr val="black"/>
              </a:solidFill>
            </a:endParaRPr>
          </a:p>
          <a:p>
            <a:pPr lvl="0"/>
            <a:r>
              <a:rPr lang="ko-KR" altLang="en-US" sz="1600" dirty="0" smtClean="0">
                <a:solidFill>
                  <a:prstClr val="black"/>
                </a:solidFill>
              </a:rPr>
              <a:t>관리자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</a:rPr>
              <a:t>주차장 현재 차량 대수 확인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</a:rPr>
              <a:t>주차장 최대 수용 대수 증가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lvl="0"/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</a:rPr>
              <a:t>사용자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출차</a:t>
            </a:r>
            <a:r>
              <a:rPr lang="ko-KR" altLang="en-US" sz="1600" dirty="0" smtClean="0">
                <a:solidFill>
                  <a:prstClr val="black"/>
                </a:solidFill>
              </a:rPr>
              <a:t> 요청 위치 확인</a:t>
            </a:r>
            <a:endParaRPr lang="en-US" altLang="ko-KR" sz="1600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9020" y="1340768"/>
            <a:ext cx="2593916" cy="20924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dirty="0" err="1">
                <a:solidFill>
                  <a:prstClr val="black"/>
                </a:solidFill>
              </a:rPr>
              <a:t>라즈베리파이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lvl="0" indent="-285750">
              <a:buFontTx/>
              <a:buChar char="-"/>
            </a:pPr>
            <a:r>
              <a:rPr lang="ko-KR" altLang="en-US" dirty="0">
                <a:solidFill>
                  <a:prstClr val="black"/>
                </a:solidFill>
              </a:rPr>
              <a:t>출입 관리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lvl="0" indent="-285750">
              <a:buFontTx/>
              <a:buChar char="-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</a:rPr>
              <a:t>차량 출입 시 서버에</a:t>
            </a:r>
            <a:endParaRPr lang="en-US" altLang="ko-KR" dirty="0">
              <a:solidFill>
                <a:prstClr val="black"/>
              </a:solidFill>
            </a:endParaRPr>
          </a:p>
          <a:p>
            <a:pPr lvl="0"/>
            <a:r>
              <a:rPr lang="ko-KR" altLang="en-US" dirty="0">
                <a:solidFill>
                  <a:prstClr val="black"/>
                </a:solidFill>
              </a:rPr>
              <a:t>  정보 전달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prstClr val="black"/>
                </a:solidFill>
              </a:rPr>
              <a:t>만차</a:t>
            </a:r>
            <a:r>
              <a:rPr lang="ko-KR" altLang="en-US" dirty="0">
                <a:solidFill>
                  <a:prstClr val="black"/>
                </a:solidFill>
              </a:rPr>
              <a:t> 시 차량 출입 </a:t>
            </a:r>
            <a:r>
              <a:rPr lang="en-US" altLang="ko-KR" dirty="0">
                <a:solidFill>
                  <a:prstClr val="black"/>
                </a:solidFill>
              </a:rPr>
              <a:t>X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8893" y="3919617"/>
            <a:ext cx="2593916" cy="19442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dirty="0" err="1">
                <a:solidFill>
                  <a:prstClr val="black"/>
                </a:solidFill>
              </a:rPr>
              <a:t>라즈베리파이</a:t>
            </a:r>
            <a:endParaRPr lang="en-US" altLang="ko-KR" dirty="0">
              <a:solidFill>
                <a:prstClr val="black"/>
              </a:solidFill>
            </a:endParaRPr>
          </a:p>
          <a:p>
            <a:pPr lvl="0"/>
            <a:r>
              <a:rPr lang="en-US" altLang="ko-KR" dirty="0">
                <a:solidFill>
                  <a:prstClr val="black"/>
                </a:solidFill>
              </a:rPr>
              <a:t> - </a:t>
            </a:r>
            <a:r>
              <a:rPr lang="ko-KR" altLang="en-US" dirty="0">
                <a:solidFill>
                  <a:prstClr val="black"/>
                </a:solidFill>
              </a:rPr>
              <a:t>주차 공간 인식</a:t>
            </a:r>
            <a:endParaRPr lang="en-US" altLang="ko-KR" dirty="0">
              <a:solidFill>
                <a:prstClr val="black"/>
              </a:solidFill>
            </a:endParaRPr>
          </a:p>
          <a:p>
            <a:pPr lvl="0"/>
            <a:endParaRPr lang="en-US" altLang="ko-KR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</a:rPr>
              <a:t>주차 공간 정보 </a:t>
            </a:r>
            <a:endParaRPr lang="en-US" altLang="ko-KR" dirty="0">
              <a:solidFill>
                <a:prstClr val="black"/>
              </a:solidFill>
            </a:endParaRPr>
          </a:p>
          <a:p>
            <a:pPr lvl="0"/>
            <a:r>
              <a:rPr lang="ko-KR" altLang="en-US" dirty="0">
                <a:solidFill>
                  <a:prstClr val="black"/>
                </a:solidFill>
              </a:rPr>
              <a:t>   서버 전달</a:t>
            </a:r>
            <a:endParaRPr lang="en-US" altLang="ko-KR" dirty="0">
              <a:solidFill>
                <a:prstClr val="black"/>
              </a:solidFill>
            </a:endParaRPr>
          </a:p>
          <a:p>
            <a:pPr lvl="0"/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>
                <a:solidFill>
                  <a:prstClr val="black"/>
                </a:solidFill>
              </a:rPr>
              <a:t>빈</a:t>
            </a:r>
            <a:r>
              <a:rPr lang="en-US" altLang="ko-KR" dirty="0">
                <a:solidFill>
                  <a:prstClr val="black"/>
                </a:solidFill>
              </a:rPr>
              <a:t>/</a:t>
            </a:r>
            <a:r>
              <a:rPr lang="ko-KR" altLang="en-US" dirty="0">
                <a:solidFill>
                  <a:prstClr val="black"/>
                </a:solidFill>
              </a:rPr>
              <a:t>주차된 자리 확인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18680" y="3069995"/>
            <a:ext cx="2034631" cy="100777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dirty="0" err="1">
                <a:solidFill>
                  <a:prstClr val="black"/>
                </a:solidFill>
              </a:rPr>
              <a:t>라즈베리파이</a:t>
            </a:r>
            <a:endParaRPr lang="en-US" altLang="ko-KR" dirty="0">
              <a:solidFill>
                <a:prstClr val="black"/>
              </a:solidFill>
            </a:endParaRPr>
          </a:p>
          <a:p>
            <a:pPr lvl="0"/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- </a:t>
            </a:r>
            <a:r>
              <a:rPr lang="ko-KR" altLang="en-US" dirty="0">
                <a:solidFill>
                  <a:prstClr val="black"/>
                </a:solidFill>
              </a:rPr>
              <a:t>카메라 관리 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</a:p>
          <a:p>
            <a:pPr lvl="0"/>
            <a:r>
              <a:rPr lang="en-US" altLang="ko-KR" dirty="0">
                <a:solidFill>
                  <a:prstClr val="black"/>
                </a:solidFill>
              </a:rPr>
              <a:t> - </a:t>
            </a:r>
            <a:r>
              <a:rPr lang="ko-KR" altLang="en-US" dirty="0">
                <a:solidFill>
                  <a:prstClr val="black"/>
                </a:solidFill>
              </a:rPr>
              <a:t>전체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서버 관리</a:t>
            </a:r>
          </a:p>
        </p:txBody>
      </p:sp>
      <p:cxnSp>
        <p:nvCxnSpPr>
          <p:cNvPr id="10" name="꺾인 연결선 9"/>
          <p:cNvCxnSpPr/>
          <p:nvPr/>
        </p:nvCxnSpPr>
        <p:spPr>
          <a:xfrm rot="16200000" flipH="1">
            <a:off x="2924181" y="1952571"/>
            <a:ext cx="1272292" cy="903127"/>
          </a:xfrm>
          <a:prstGeom prst="bentConnector3">
            <a:avLst>
              <a:gd name="adj1" fmla="val -817"/>
            </a:avLst>
          </a:prstGeom>
          <a:ln w="25400">
            <a:solidFill>
              <a:srgbClr val="1737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4" idx="3"/>
          </p:cNvCxnSpPr>
          <p:nvPr/>
        </p:nvCxnSpPr>
        <p:spPr>
          <a:xfrm flipV="1">
            <a:off x="3092809" y="4077767"/>
            <a:ext cx="903128" cy="813958"/>
          </a:xfrm>
          <a:prstGeom prst="bentConnector3">
            <a:avLst>
              <a:gd name="adj1" fmla="val 100113"/>
            </a:avLst>
          </a:prstGeom>
          <a:ln w="25400">
            <a:solidFill>
              <a:srgbClr val="1737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/>
          <p:nvPr/>
        </p:nvCxnSpPr>
        <p:spPr>
          <a:xfrm rot="16200000" flipV="1">
            <a:off x="4946385" y="4141257"/>
            <a:ext cx="813959" cy="686978"/>
          </a:xfrm>
          <a:prstGeom prst="bentConnector3">
            <a:avLst>
              <a:gd name="adj1" fmla="val 71"/>
            </a:avLst>
          </a:prstGeom>
          <a:ln w="25400">
            <a:solidFill>
              <a:srgbClr val="1737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96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 marL="0" marR="0" indent="0" algn="ctr" defTabSz="914400" rtl="0" eaLnBrk="1" fontAlgn="auto" latinLnBrk="1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kern="1200" cap="none" spc="-150" normalizeH="0" baseline="0" noProof="0" dirty="0" smtClean="0">
            <a:ln>
              <a:noFill/>
            </a:ln>
            <a:solidFill>
              <a:prstClr val="white"/>
            </a:solidFill>
            <a:effectLst/>
            <a:uLnTx/>
            <a:uFillTx/>
            <a:latin typeface="맑은 고딕"/>
            <a:ea typeface="맑은 고딕" panose="020B0503020000020004" pitchFamily="50" charset="-127"/>
            <a:cs typeface="+mn-cs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3351</TotalTime>
  <Words>1825</Words>
  <Application>Microsoft Office PowerPoint</Application>
  <PresentationFormat>화면 슬라이드 쇼(4:3)</PresentationFormat>
  <Paragraphs>539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8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김 기백</cp:lastModifiedBy>
  <cp:revision>328</cp:revision>
  <dcterms:created xsi:type="dcterms:W3CDTF">2016-11-03T20:47:04Z</dcterms:created>
  <dcterms:modified xsi:type="dcterms:W3CDTF">2019-12-17T13:02:50Z</dcterms:modified>
</cp:coreProperties>
</file>